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5" r:id="rId1"/>
  </p:sldMasterIdLst>
  <p:notesMasterIdLst>
    <p:notesMasterId r:id="rId10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2F6A13C-0AB7-4BF9-9520-AC1E40DB72A4}">
  <a:tblStyle styleId="{22F6A13C-0AB7-4BF9-9520-AC1E40DB72A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-88900" algn="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marR="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marR="0" lvl="2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marR="0" lvl="3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marR="0" lvl="4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marR="0" lvl="5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marR="0" lvl="6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marR="0" lvl="7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marR="0" lvl="8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-88900" algn="r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3dd1b06c8_02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3dd1b06c8_02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3dd1b06c8_02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3dd1b06c8_02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58c73e3771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58c73e3771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58c73e3771_1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58c73e3771_1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g58c73e3771_1_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/>
          </a:p>
          <a:p>
            <a:pPr marL="457200" lvl="1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/>
          </a:p>
          <a:p>
            <a:pPr marL="914400" lvl="2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/>
          </a:p>
          <a:p>
            <a:pPr marL="1371600" lvl="3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/>
          </a:p>
          <a:p>
            <a:pPr marL="1828800" lvl="4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/>
          </a:p>
          <a:p>
            <a:pPr marL="2286000" lvl="5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/>
          </a:p>
          <a:p>
            <a:pPr marL="2743200" lvl="6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/>
          </a:p>
          <a:p>
            <a:pPr marL="3200400" lvl="7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/>
          </a:p>
          <a:p>
            <a:pPr marL="3657600" lvl="8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3dd61eb5f_0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3dd61eb5f_0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1689add4b2_1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1689add4b2_1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g1689add4b2_1_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/>
          </a:p>
          <a:p>
            <a:pPr marL="457200" lvl="1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/>
          </a:p>
          <a:p>
            <a:pPr marL="914400" lvl="2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/>
          </a:p>
          <a:p>
            <a:pPr marL="1371600" lvl="3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/>
          </a:p>
          <a:p>
            <a:pPr marL="1828800" lvl="4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/>
          </a:p>
          <a:p>
            <a:pPr marL="2286000" lvl="5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/>
          </a:p>
          <a:p>
            <a:pPr marL="2743200" lvl="6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/>
          </a:p>
          <a:p>
            <a:pPr marL="3200400" lvl="7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/>
          </a:p>
          <a:p>
            <a:pPr marL="3657600" lvl="8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rgbClr val="FFFFFF"/>
        </a:solidFill>
        <a:effectLst/>
      </p:bgPr>
    </p:bg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Google Shape;39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-3"/>
            <a:ext cx="11328385" cy="518957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40" name="Google Shape;40;p2"/>
          <p:cNvGrpSpPr/>
          <p:nvPr/>
        </p:nvGrpSpPr>
        <p:grpSpPr>
          <a:xfrm>
            <a:off x="22" y="3555094"/>
            <a:ext cx="7314320" cy="876772"/>
            <a:chOff x="-11" y="1378677"/>
            <a:chExt cx="7314320" cy="4116300"/>
          </a:xfrm>
        </p:grpSpPr>
        <p:sp>
          <p:nvSpPr>
            <p:cNvPr id="41" name="Google Shape;41;p2"/>
            <p:cNvSpPr/>
            <p:nvPr/>
          </p:nvSpPr>
          <p:spPr>
            <a:xfrm flipH="1">
              <a:off x="-11" y="1378677"/>
              <a:ext cx="187800" cy="4116300"/>
            </a:xfrm>
            <a:prstGeom prst="rect">
              <a:avLst/>
            </a:prstGeom>
            <a:solidFill>
              <a:srgbClr val="E670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 flipH="1">
              <a:off x="187809" y="1378677"/>
              <a:ext cx="7126500" cy="4116300"/>
            </a:xfrm>
            <a:prstGeom prst="rect">
              <a:avLst/>
            </a:pr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3" name="Google Shape;43;p2"/>
          <p:cNvSpPr txBox="1">
            <a:spLocks noGrp="1"/>
          </p:cNvSpPr>
          <p:nvPr>
            <p:ph type="ctrTitle"/>
          </p:nvPr>
        </p:nvSpPr>
        <p:spPr>
          <a:xfrm>
            <a:off x="414375" y="3631832"/>
            <a:ext cx="6400800" cy="723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Google Shape;45;p3"/>
          <p:cNvGrpSpPr/>
          <p:nvPr/>
        </p:nvGrpSpPr>
        <p:grpSpPr>
          <a:xfrm>
            <a:off x="-13" y="-9141"/>
            <a:ext cx="8005728" cy="1209422"/>
            <a:chOff x="-13" y="-12188"/>
            <a:chExt cx="8005728" cy="1161900"/>
          </a:xfrm>
        </p:grpSpPr>
        <p:sp>
          <p:nvSpPr>
            <p:cNvPr id="46" name="Google Shape;46;p3"/>
            <p:cNvSpPr/>
            <p:nvPr/>
          </p:nvSpPr>
          <p:spPr>
            <a:xfrm flipH="1">
              <a:off x="-13" y="-12188"/>
              <a:ext cx="187800" cy="1161900"/>
            </a:xfrm>
            <a:prstGeom prst="rect">
              <a:avLst/>
            </a:prstGeom>
            <a:solidFill>
              <a:srgbClr val="E670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3"/>
            <p:cNvSpPr/>
            <p:nvPr/>
          </p:nvSpPr>
          <p:spPr>
            <a:xfrm flipH="1">
              <a:off x="187715" y="-12188"/>
              <a:ext cx="7818000" cy="1161900"/>
            </a:xfrm>
            <a:prstGeom prst="rect">
              <a:avLst/>
            </a:prstGeom>
            <a:solidFill>
              <a:srgbClr val="E670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8" name="Google Shape;48;p3"/>
          <p:cNvSpPr txBox="1">
            <a:spLocks noGrp="1"/>
          </p:cNvSpPr>
          <p:nvPr>
            <p:ph type="title"/>
          </p:nvPr>
        </p:nvSpPr>
        <p:spPr>
          <a:xfrm>
            <a:off x="457200" y="101101"/>
            <a:ext cx="7315500" cy="1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3"/>
          <p:cNvSpPr txBox="1">
            <a:spLocks noGrp="1"/>
          </p:cNvSpPr>
          <p:nvPr>
            <p:ph type="body" idx="1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4"/>
          <p:cNvSpPr txBox="1">
            <a:spLocks noGrp="1"/>
          </p:cNvSpPr>
          <p:nvPr>
            <p:ph type="body" idx="1"/>
          </p:nvPr>
        </p:nvSpPr>
        <p:spPr>
          <a:xfrm>
            <a:off x="456245" y="1278514"/>
            <a:ext cx="4038600" cy="363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52" name="Google Shape;52;p4"/>
          <p:cNvSpPr txBox="1">
            <a:spLocks noGrp="1"/>
          </p:cNvSpPr>
          <p:nvPr>
            <p:ph type="body" idx="2"/>
          </p:nvPr>
        </p:nvSpPr>
        <p:spPr>
          <a:xfrm>
            <a:off x="4648200" y="1278514"/>
            <a:ext cx="4038600" cy="363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grpSp>
        <p:nvGrpSpPr>
          <p:cNvPr id="53" name="Google Shape;53;p4"/>
          <p:cNvGrpSpPr/>
          <p:nvPr/>
        </p:nvGrpSpPr>
        <p:grpSpPr>
          <a:xfrm>
            <a:off x="-13" y="-9141"/>
            <a:ext cx="8005728" cy="1209422"/>
            <a:chOff x="-13" y="-12188"/>
            <a:chExt cx="8005728" cy="1161900"/>
          </a:xfrm>
        </p:grpSpPr>
        <p:sp>
          <p:nvSpPr>
            <p:cNvPr id="54" name="Google Shape;54;p4"/>
            <p:cNvSpPr/>
            <p:nvPr/>
          </p:nvSpPr>
          <p:spPr>
            <a:xfrm flipH="1">
              <a:off x="-13" y="-12188"/>
              <a:ext cx="187800" cy="1161900"/>
            </a:xfrm>
            <a:prstGeom prst="rect">
              <a:avLst/>
            </a:prstGeom>
            <a:solidFill>
              <a:srgbClr val="E670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4"/>
            <p:cNvSpPr/>
            <p:nvPr/>
          </p:nvSpPr>
          <p:spPr>
            <a:xfrm flipH="1">
              <a:off x="187715" y="-12188"/>
              <a:ext cx="7818000" cy="1161900"/>
            </a:xfrm>
            <a:prstGeom prst="rect">
              <a:avLst/>
            </a:prstGeom>
            <a:solidFill>
              <a:srgbClr val="E670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6" name="Google Shape;56;p4"/>
          <p:cNvSpPr txBox="1">
            <a:spLocks noGrp="1"/>
          </p:cNvSpPr>
          <p:nvPr>
            <p:ph type="title"/>
          </p:nvPr>
        </p:nvSpPr>
        <p:spPr>
          <a:xfrm>
            <a:off x="457200" y="101101"/>
            <a:ext cx="7315500" cy="1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Google Shape;58;p5"/>
          <p:cNvGrpSpPr/>
          <p:nvPr/>
        </p:nvGrpSpPr>
        <p:grpSpPr>
          <a:xfrm>
            <a:off x="-13" y="-9141"/>
            <a:ext cx="8005728" cy="1209422"/>
            <a:chOff x="-13" y="-12188"/>
            <a:chExt cx="8005728" cy="1161900"/>
          </a:xfrm>
        </p:grpSpPr>
        <p:sp>
          <p:nvSpPr>
            <p:cNvPr id="59" name="Google Shape;59;p5"/>
            <p:cNvSpPr/>
            <p:nvPr/>
          </p:nvSpPr>
          <p:spPr>
            <a:xfrm flipH="1">
              <a:off x="-13" y="-12188"/>
              <a:ext cx="187800" cy="1161900"/>
            </a:xfrm>
            <a:prstGeom prst="rect">
              <a:avLst/>
            </a:prstGeom>
            <a:solidFill>
              <a:srgbClr val="E670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5"/>
            <p:cNvSpPr/>
            <p:nvPr/>
          </p:nvSpPr>
          <p:spPr>
            <a:xfrm flipH="1">
              <a:off x="187715" y="-12188"/>
              <a:ext cx="7818000" cy="1161900"/>
            </a:xfrm>
            <a:prstGeom prst="rect">
              <a:avLst/>
            </a:prstGeom>
            <a:solidFill>
              <a:srgbClr val="E670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1" name="Google Shape;61;p5"/>
          <p:cNvSpPr txBox="1">
            <a:spLocks noGrp="1"/>
          </p:cNvSpPr>
          <p:nvPr>
            <p:ph type="title"/>
          </p:nvPr>
        </p:nvSpPr>
        <p:spPr>
          <a:xfrm>
            <a:off x="457200" y="101101"/>
            <a:ext cx="7315500" cy="1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6"/>
          <p:cNvSpPr/>
          <p:nvPr/>
        </p:nvSpPr>
        <p:spPr>
          <a:xfrm flipH="1">
            <a:off x="8964666" y="4623761"/>
            <a:ext cx="187800" cy="521400"/>
          </a:xfrm>
          <a:prstGeom prst="rect">
            <a:avLst/>
          </a:prstGeom>
          <a:solidFill>
            <a:srgbClr val="E6703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6"/>
          <p:cNvSpPr/>
          <p:nvPr/>
        </p:nvSpPr>
        <p:spPr>
          <a:xfrm flipH="1">
            <a:off x="3866778" y="4623761"/>
            <a:ext cx="5097900" cy="521400"/>
          </a:xfrm>
          <a:prstGeom prst="rect">
            <a:avLst/>
          </a:prstGeom>
          <a:solidFill>
            <a:srgbClr val="0F243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p6"/>
          <p:cNvSpPr txBox="1">
            <a:spLocks noGrp="1"/>
          </p:cNvSpPr>
          <p:nvPr>
            <p:ph type="body" idx="1"/>
          </p:nvPr>
        </p:nvSpPr>
        <p:spPr>
          <a:xfrm>
            <a:off x="3866813" y="4623761"/>
            <a:ext cx="5097900" cy="521400"/>
          </a:xfrm>
          <a:prstGeom prst="rect">
            <a:avLst/>
          </a:prstGeom>
          <a:solidFill>
            <a:srgbClr val="E67032"/>
          </a:solidFill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28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8"/>
          <p:cNvSpPr txBox="1">
            <a:spLocks noGrp="1"/>
          </p:cNvSpPr>
          <p:nvPr>
            <p:ph type="title"/>
          </p:nvPr>
        </p:nvSpPr>
        <p:spPr>
          <a:xfrm>
            <a:off x="305925" y="170126"/>
            <a:ext cx="8229600" cy="59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E67032"/>
              </a:buClr>
              <a:buSzPts val="3000"/>
              <a:buFont typeface="Calibri"/>
              <a:buNone/>
              <a:defRPr sz="3000" b="1">
                <a:solidFill>
                  <a:srgbClr val="E6703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E67032"/>
              </a:buClr>
              <a:buSzPts val="3000"/>
              <a:buNone/>
              <a:defRPr sz="3000" b="1">
                <a:solidFill>
                  <a:srgbClr val="E6703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E67032"/>
              </a:buClr>
              <a:buSzPts val="3000"/>
              <a:buNone/>
              <a:defRPr sz="3000" b="1">
                <a:solidFill>
                  <a:srgbClr val="E6703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E67032"/>
              </a:buClr>
              <a:buSzPts val="3000"/>
              <a:buNone/>
              <a:defRPr sz="3000" b="1">
                <a:solidFill>
                  <a:srgbClr val="E6703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E67032"/>
              </a:buClr>
              <a:buSzPts val="3000"/>
              <a:buNone/>
              <a:defRPr sz="3000" b="1">
                <a:solidFill>
                  <a:srgbClr val="E6703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E67032"/>
              </a:buClr>
              <a:buSzPts val="3000"/>
              <a:buNone/>
              <a:defRPr sz="3000" b="1">
                <a:solidFill>
                  <a:srgbClr val="E6703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E67032"/>
              </a:buClr>
              <a:buSzPts val="3000"/>
              <a:buNone/>
              <a:defRPr sz="3000" b="1">
                <a:solidFill>
                  <a:srgbClr val="E6703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E67032"/>
              </a:buClr>
              <a:buSzPts val="3000"/>
              <a:buNone/>
              <a:defRPr sz="3000" b="1">
                <a:solidFill>
                  <a:srgbClr val="E6703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E67032"/>
              </a:buClr>
              <a:buSzPts val="3000"/>
              <a:buNone/>
              <a:defRPr sz="3000" b="1">
                <a:solidFill>
                  <a:srgbClr val="E67032"/>
                </a:solidFill>
              </a:defRPr>
            </a:lvl9pPr>
          </a:lstStyle>
          <a:p>
            <a:endParaRPr/>
          </a:p>
        </p:txBody>
      </p:sp>
      <p:sp>
        <p:nvSpPr>
          <p:cNvPr id="69" name="Google Shape;69;p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/>
            </a:lvl1pPr>
            <a:lvl2pPr marL="914400" lvl="1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/>
            </a:lvl2pPr>
            <a:lvl3pPr marL="1371600" lvl="2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/>
            </a:lvl3pPr>
            <a:lvl4pPr marL="1828800" lvl="3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/>
            </a:lvl4pPr>
            <a:lvl5pPr marL="2286000" lvl="4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/>
            </a:lvl5pPr>
            <a:lvl6pPr marL="2743200" lvl="5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/>
            </a:lvl6pPr>
            <a:lvl7pPr marL="3200400" lvl="6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/>
            </a:lvl7pPr>
            <a:lvl8pPr marL="3657600" lvl="7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/>
            </a:lvl8pPr>
            <a:lvl9pPr marL="4114800" lvl="8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70" name="Google Shape;70;p8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71" name="Google Shape;71;p8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72" name="Google Shape;72;p8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buNone/>
              <a:defRPr/>
            </a:lvl1pPr>
            <a:lvl2pPr marL="0" marR="0" lvl="1" indent="0" algn="r" rtl="0">
              <a:buNone/>
              <a:defRPr/>
            </a:lvl2pPr>
            <a:lvl3pPr marL="0" marR="0" lvl="2" indent="0" algn="r" rtl="0">
              <a:buNone/>
              <a:defRPr/>
            </a:lvl3pPr>
            <a:lvl4pPr marL="0" marR="0" lvl="3" indent="0" algn="r" rtl="0">
              <a:buNone/>
              <a:defRPr/>
            </a:lvl4pPr>
            <a:lvl5pPr marL="0" marR="0" lvl="4" indent="0" algn="r" rtl="0">
              <a:buNone/>
              <a:defRPr/>
            </a:lvl5pPr>
            <a:lvl6pPr marL="0" marR="0" lvl="5" indent="0" algn="r" rtl="0">
              <a:buNone/>
              <a:defRPr/>
            </a:lvl6pPr>
            <a:lvl7pPr marL="0" marR="0" lvl="6" indent="0" algn="r" rtl="0">
              <a:buNone/>
              <a:defRPr/>
            </a:lvl7pPr>
            <a:lvl8pPr marL="0" marR="0" lvl="7" indent="0" algn="r" rtl="0">
              <a:buNone/>
              <a:defRPr/>
            </a:lvl8pPr>
            <a:lvl9pPr marL="0" marR="0" lvl="8" indent="0" algn="r" rtl="0">
              <a:buNone/>
              <a:defRPr/>
            </a:lvl9pPr>
          </a:lstStyle>
          <a:p>
            <a:pPr marL="0" lvl="0" indent="-88900" algn="r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45720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91440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137160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182880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228600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274320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320040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365760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lesson-plan">
    <p:bg>
      <p:bgPr>
        <a:solidFill>
          <a:srgbClr val="FFFFFF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1"/>
          <p:cNvGrpSpPr/>
          <p:nvPr/>
        </p:nvGrpSpPr>
        <p:grpSpPr>
          <a:xfrm>
            <a:off x="33868" y="-71"/>
            <a:ext cx="3409813" cy="2107677"/>
            <a:chOff x="0" y="1494"/>
            <a:chExt cx="3409813" cy="2810236"/>
          </a:xfrm>
        </p:grpSpPr>
        <p:cxnSp>
          <p:nvCxnSpPr>
            <p:cNvPr id="11" name="Google Shape;11;p1"/>
            <p:cNvCxnSpPr/>
            <p:nvPr/>
          </p:nvCxnSpPr>
          <p:spPr>
            <a:xfrm>
              <a:off x="0" y="245543"/>
              <a:ext cx="3251100" cy="1500"/>
            </a:xfrm>
            <a:prstGeom prst="straightConnector1">
              <a:avLst/>
            </a:prstGeom>
            <a:noFill/>
            <a:ln w="12700" cap="flat" cmpd="sng">
              <a:solidFill>
                <a:srgbClr val="EFEFEF">
                  <a:alpha val="53725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2" name="Google Shape;12;p1"/>
            <p:cNvCxnSpPr/>
            <p:nvPr/>
          </p:nvCxnSpPr>
          <p:spPr>
            <a:xfrm rot="-5400000">
              <a:off x="-1212177" y="1407880"/>
              <a:ext cx="2806200" cy="1500"/>
            </a:xfrm>
            <a:prstGeom prst="straightConnector1">
              <a:avLst/>
            </a:prstGeom>
            <a:noFill/>
            <a:ln w="12700" cap="flat" cmpd="sng">
              <a:solidFill>
                <a:srgbClr val="EFEFEF">
                  <a:alpha val="53725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3" name="Google Shape;13;p1"/>
            <p:cNvCxnSpPr/>
            <p:nvPr/>
          </p:nvCxnSpPr>
          <p:spPr>
            <a:xfrm>
              <a:off x="0" y="474143"/>
              <a:ext cx="2667000" cy="1500"/>
            </a:xfrm>
            <a:prstGeom prst="straightConnector1">
              <a:avLst/>
            </a:prstGeom>
            <a:noFill/>
            <a:ln w="12700" cap="flat" cmpd="sng">
              <a:solidFill>
                <a:srgbClr val="EFEFEF">
                  <a:alpha val="53725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" name="Google Shape;14;p1"/>
            <p:cNvCxnSpPr/>
            <p:nvPr/>
          </p:nvCxnSpPr>
          <p:spPr>
            <a:xfrm>
              <a:off x="0" y="702743"/>
              <a:ext cx="2167500" cy="1500"/>
            </a:xfrm>
            <a:prstGeom prst="straightConnector1">
              <a:avLst/>
            </a:prstGeom>
            <a:noFill/>
            <a:ln w="12700" cap="flat" cmpd="sng">
              <a:solidFill>
                <a:srgbClr val="EFEFEF">
                  <a:alpha val="53725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5" name="Google Shape;15;p1"/>
            <p:cNvCxnSpPr/>
            <p:nvPr/>
          </p:nvCxnSpPr>
          <p:spPr>
            <a:xfrm>
              <a:off x="0" y="931343"/>
              <a:ext cx="1862700" cy="1500"/>
            </a:xfrm>
            <a:prstGeom prst="straightConnector1">
              <a:avLst/>
            </a:prstGeom>
            <a:noFill/>
            <a:ln w="12700" cap="flat" cmpd="sng">
              <a:solidFill>
                <a:srgbClr val="EFEFEF">
                  <a:alpha val="53725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6" name="Google Shape;16;p1"/>
            <p:cNvCxnSpPr/>
            <p:nvPr/>
          </p:nvCxnSpPr>
          <p:spPr>
            <a:xfrm>
              <a:off x="0" y="1159943"/>
              <a:ext cx="1490100" cy="1500"/>
            </a:xfrm>
            <a:prstGeom prst="straightConnector1">
              <a:avLst/>
            </a:prstGeom>
            <a:noFill/>
            <a:ln w="12700" cap="flat" cmpd="sng">
              <a:solidFill>
                <a:srgbClr val="EFEFEF">
                  <a:alpha val="53725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7" name="Google Shape;17;p1"/>
            <p:cNvCxnSpPr/>
            <p:nvPr/>
          </p:nvCxnSpPr>
          <p:spPr>
            <a:xfrm>
              <a:off x="0" y="1388543"/>
              <a:ext cx="1219200" cy="1500"/>
            </a:xfrm>
            <a:prstGeom prst="straightConnector1">
              <a:avLst/>
            </a:prstGeom>
            <a:noFill/>
            <a:ln w="12700" cap="flat" cmpd="sng">
              <a:solidFill>
                <a:srgbClr val="EFEFEF">
                  <a:alpha val="53725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8" name="Google Shape;18;p1"/>
            <p:cNvCxnSpPr/>
            <p:nvPr/>
          </p:nvCxnSpPr>
          <p:spPr>
            <a:xfrm>
              <a:off x="0" y="1617143"/>
              <a:ext cx="990600" cy="1500"/>
            </a:xfrm>
            <a:prstGeom prst="straightConnector1">
              <a:avLst/>
            </a:prstGeom>
            <a:noFill/>
            <a:ln w="12700" cap="flat" cmpd="sng">
              <a:solidFill>
                <a:srgbClr val="EFEFEF">
                  <a:alpha val="53725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9" name="Google Shape;19;p1"/>
            <p:cNvCxnSpPr/>
            <p:nvPr/>
          </p:nvCxnSpPr>
          <p:spPr>
            <a:xfrm>
              <a:off x="0" y="1845743"/>
              <a:ext cx="745200" cy="1500"/>
            </a:xfrm>
            <a:prstGeom prst="straightConnector1">
              <a:avLst/>
            </a:prstGeom>
            <a:noFill/>
            <a:ln w="12700" cap="flat" cmpd="sng">
              <a:solidFill>
                <a:srgbClr val="EFEFEF">
                  <a:alpha val="53725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0" name="Google Shape;20;p1"/>
            <p:cNvCxnSpPr/>
            <p:nvPr/>
          </p:nvCxnSpPr>
          <p:spPr>
            <a:xfrm>
              <a:off x="0" y="2074343"/>
              <a:ext cx="533400" cy="1500"/>
            </a:xfrm>
            <a:prstGeom prst="straightConnector1">
              <a:avLst/>
            </a:prstGeom>
            <a:noFill/>
            <a:ln w="12700" cap="flat" cmpd="sng">
              <a:solidFill>
                <a:srgbClr val="EFEFEF">
                  <a:alpha val="53725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1" name="Google Shape;21;p1"/>
            <p:cNvCxnSpPr/>
            <p:nvPr/>
          </p:nvCxnSpPr>
          <p:spPr>
            <a:xfrm>
              <a:off x="0" y="2302944"/>
              <a:ext cx="262500" cy="1500"/>
            </a:xfrm>
            <a:prstGeom prst="straightConnector1">
              <a:avLst/>
            </a:prstGeom>
            <a:noFill/>
            <a:ln w="12700" cap="flat" cmpd="sng">
              <a:solidFill>
                <a:srgbClr val="EFEFEF">
                  <a:alpha val="53725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2" name="Google Shape;22;p1"/>
            <p:cNvCxnSpPr/>
            <p:nvPr/>
          </p:nvCxnSpPr>
          <p:spPr>
            <a:xfrm rot="-5400000">
              <a:off x="-814261" y="1238115"/>
              <a:ext cx="2468400" cy="1500"/>
            </a:xfrm>
            <a:prstGeom prst="straightConnector1">
              <a:avLst/>
            </a:prstGeom>
            <a:noFill/>
            <a:ln w="12700" cap="flat" cmpd="sng">
              <a:solidFill>
                <a:srgbClr val="EFEFEF">
                  <a:alpha val="53725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3" name="Google Shape;23;p1"/>
            <p:cNvCxnSpPr/>
            <p:nvPr/>
          </p:nvCxnSpPr>
          <p:spPr>
            <a:xfrm rot="-5400000">
              <a:off x="-357712" y="1014528"/>
              <a:ext cx="2018100" cy="1500"/>
            </a:xfrm>
            <a:prstGeom prst="straightConnector1">
              <a:avLst/>
            </a:prstGeom>
            <a:noFill/>
            <a:ln w="12700" cap="flat" cmpd="sng">
              <a:solidFill>
                <a:srgbClr val="EFEFEF">
                  <a:alpha val="53725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4" name="Google Shape;24;p1"/>
            <p:cNvCxnSpPr/>
            <p:nvPr/>
          </p:nvCxnSpPr>
          <p:spPr>
            <a:xfrm rot="-5400000">
              <a:off x="-853" y="887577"/>
              <a:ext cx="1764000" cy="1500"/>
            </a:xfrm>
            <a:prstGeom prst="straightConnector1">
              <a:avLst/>
            </a:prstGeom>
            <a:noFill/>
            <a:ln w="12700" cap="flat" cmpd="sng">
              <a:solidFill>
                <a:srgbClr val="EFEFEF">
                  <a:alpha val="53725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5" name="Google Shape;25;p1"/>
            <p:cNvCxnSpPr/>
            <p:nvPr/>
          </p:nvCxnSpPr>
          <p:spPr>
            <a:xfrm rot="-5400000">
              <a:off x="326307" y="790194"/>
              <a:ext cx="1569300" cy="1500"/>
            </a:xfrm>
            <a:prstGeom prst="straightConnector1">
              <a:avLst/>
            </a:prstGeom>
            <a:noFill/>
            <a:ln w="12700" cap="flat" cmpd="sng">
              <a:solidFill>
                <a:srgbClr val="EFEFEF">
                  <a:alpha val="53725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6" name="Google Shape;26;p1"/>
            <p:cNvCxnSpPr/>
            <p:nvPr/>
          </p:nvCxnSpPr>
          <p:spPr>
            <a:xfrm rot="-5400000">
              <a:off x="636517" y="709727"/>
              <a:ext cx="1408500" cy="1500"/>
            </a:xfrm>
            <a:prstGeom prst="straightConnector1">
              <a:avLst/>
            </a:prstGeom>
            <a:noFill/>
            <a:ln w="12700" cap="flat" cmpd="sng">
              <a:solidFill>
                <a:srgbClr val="EFEFEF">
                  <a:alpha val="53725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7" name="Google Shape;27;p1"/>
            <p:cNvCxnSpPr/>
            <p:nvPr/>
          </p:nvCxnSpPr>
          <p:spPr>
            <a:xfrm rot="-5400000">
              <a:off x="972229" y="603962"/>
              <a:ext cx="1196700" cy="1500"/>
            </a:xfrm>
            <a:prstGeom prst="straightConnector1">
              <a:avLst/>
            </a:prstGeom>
            <a:noFill/>
            <a:ln w="12700" cap="flat" cmpd="sng">
              <a:solidFill>
                <a:srgbClr val="EFEFEF">
                  <a:alpha val="53725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8" name="Google Shape;28;p1"/>
            <p:cNvCxnSpPr/>
            <p:nvPr/>
          </p:nvCxnSpPr>
          <p:spPr>
            <a:xfrm rot="-5400000">
              <a:off x="1278237" y="527761"/>
              <a:ext cx="1044300" cy="1500"/>
            </a:xfrm>
            <a:prstGeom prst="straightConnector1">
              <a:avLst/>
            </a:prstGeom>
            <a:noFill/>
            <a:ln w="12700" cap="flat" cmpd="sng">
              <a:solidFill>
                <a:srgbClr val="EFEFEF">
                  <a:alpha val="53725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9" name="Google Shape;29;p1"/>
            <p:cNvCxnSpPr/>
            <p:nvPr/>
          </p:nvCxnSpPr>
          <p:spPr>
            <a:xfrm rot="-5400000">
              <a:off x="1590398" y="440777"/>
              <a:ext cx="879600" cy="1500"/>
            </a:xfrm>
            <a:prstGeom prst="straightConnector1">
              <a:avLst/>
            </a:prstGeom>
            <a:noFill/>
            <a:ln w="12700" cap="flat" cmpd="sng">
              <a:solidFill>
                <a:srgbClr val="EFEFEF">
                  <a:alpha val="53725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0" name="Google Shape;30;p1"/>
            <p:cNvCxnSpPr/>
            <p:nvPr/>
          </p:nvCxnSpPr>
          <p:spPr>
            <a:xfrm rot="-5400000">
              <a:off x="1883657" y="377227"/>
              <a:ext cx="752700" cy="1500"/>
            </a:xfrm>
            <a:prstGeom prst="straightConnector1">
              <a:avLst/>
            </a:prstGeom>
            <a:noFill/>
            <a:ln w="12700" cap="flat" cmpd="sng">
              <a:solidFill>
                <a:srgbClr val="EFEFEF">
                  <a:alpha val="53725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1" name="Google Shape;31;p1"/>
            <p:cNvCxnSpPr/>
            <p:nvPr/>
          </p:nvCxnSpPr>
          <p:spPr>
            <a:xfrm rot="-5400000">
              <a:off x="2198067" y="292494"/>
              <a:ext cx="583500" cy="1500"/>
            </a:xfrm>
            <a:prstGeom prst="straightConnector1">
              <a:avLst/>
            </a:prstGeom>
            <a:noFill/>
            <a:ln w="12700" cap="flat" cmpd="sng">
              <a:solidFill>
                <a:srgbClr val="EFEFEF">
                  <a:alpha val="53725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2" name="Google Shape;32;p1"/>
            <p:cNvCxnSpPr/>
            <p:nvPr/>
          </p:nvCxnSpPr>
          <p:spPr>
            <a:xfrm rot="-5400000">
              <a:off x="2521028" y="199377"/>
              <a:ext cx="397200" cy="1500"/>
            </a:xfrm>
            <a:prstGeom prst="straightConnector1">
              <a:avLst/>
            </a:prstGeom>
            <a:noFill/>
            <a:ln w="12700" cap="flat" cmpd="sng">
              <a:solidFill>
                <a:srgbClr val="EFEFEF">
                  <a:alpha val="53725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3" name="Google Shape;33;p1"/>
            <p:cNvCxnSpPr/>
            <p:nvPr/>
          </p:nvCxnSpPr>
          <p:spPr>
            <a:xfrm rot="-5400000">
              <a:off x="2801688" y="148627"/>
              <a:ext cx="295500" cy="1500"/>
            </a:xfrm>
            <a:prstGeom prst="straightConnector1">
              <a:avLst/>
            </a:prstGeom>
            <a:noFill/>
            <a:ln w="12700" cap="flat" cmpd="sng">
              <a:solidFill>
                <a:srgbClr val="EFEFEF">
                  <a:alpha val="53725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4" name="Google Shape;34;p1"/>
            <p:cNvCxnSpPr/>
            <p:nvPr/>
          </p:nvCxnSpPr>
          <p:spPr>
            <a:xfrm rot="-5400000">
              <a:off x="3079243" y="102444"/>
              <a:ext cx="201600" cy="1500"/>
            </a:xfrm>
            <a:prstGeom prst="straightConnector1">
              <a:avLst/>
            </a:prstGeom>
            <a:noFill/>
            <a:ln w="12700" cap="flat" cmpd="sng">
              <a:solidFill>
                <a:srgbClr val="EFEFEF">
                  <a:alpha val="53725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5" name="Google Shape;35;p1"/>
            <p:cNvCxnSpPr/>
            <p:nvPr/>
          </p:nvCxnSpPr>
          <p:spPr>
            <a:xfrm rot="-5400000">
              <a:off x="3324763" y="85077"/>
              <a:ext cx="168600" cy="1500"/>
            </a:xfrm>
            <a:prstGeom prst="straightConnector1">
              <a:avLst/>
            </a:prstGeom>
            <a:noFill/>
            <a:ln w="12700" cap="flat" cmpd="sng">
              <a:solidFill>
                <a:srgbClr val="EFEFEF">
                  <a:alpha val="53725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36" name="Google Shape;36;p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None/>
              <a:defRPr sz="4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None/>
              <a:defRPr sz="44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None/>
              <a:defRPr sz="44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None/>
              <a:defRPr sz="44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None/>
              <a:defRPr sz="44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None/>
              <a:defRPr sz="44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None/>
              <a:defRPr sz="44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None/>
              <a:defRPr sz="44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None/>
              <a:defRPr sz="4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9"/>
          <p:cNvSpPr txBox="1">
            <a:spLocks noGrp="1"/>
          </p:cNvSpPr>
          <p:nvPr>
            <p:ph type="ctrTitle"/>
          </p:nvPr>
        </p:nvSpPr>
        <p:spPr>
          <a:xfrm>
            <a:off x="457200" y="3836550"/>
            <a:ext cx="7037100" cy="419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/>
              <a:t>Data Science: Concepts and Practice</a:t>
            </a:r>
            <a:endParaRPr sz="3000"/>
          </a:p>
        </p:txBody>
      </p:sp>
      <p:sp>
        <p:nvSpPr>
          <p:cNvPr id="78" name="Google Shape;78;p9"/>
          <p:cNvSpPr txBox="1">
            <a:spLocks noGrp="1"/>
          </p:cNvSpPr>
          <p:nvPr>
            <p:ph type="ctrTitle"/>
          </p:nvPr>
        </p:nvSpPr>
        <p:spPr>
          <a:xfrm>
            <a:off x="0" y="4723808"/>
            <a:ext cx="6400800" cy="419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>
                <a:solidFill>
                  <a:srgbClr val="E67032"/>
                </a:solidFill>
              </a:rPr>
              <a:t>Course slides</a:t>
            </a:r>
            <a:endParaRPr sz="3000" b="1">
              <a:solidFill>
                <a:srgbClr val="E6703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1"/>
          <p:cNvSpPr txBox="1">
            <a:spLocks noGrp="1"/>
          </p:cNvSpPr>
          <p:nvPr>
            <p:ph type="ctrTitle"/>
          </p:nvPr>
        </p:nvSpPr>
        <p:spPr>
          <a:xfrm>
            <a:off x="414375" y="3631832"/>
            <a:ext cx="6400800" cy="723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AutoNum type="arabicPeriod"/>
            </a:pPr>
            <a:r>
              <a:rPr lang="en-US">
                <a:solidFill>
                  <a:srgbClr val="FFFFFF"/>
                </a:solidFill>
              </a:rPr>
              <a:t>Introduction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2"/>
          <p:cNvSpPr txBox="1">
            <a:spLocks noGrp="1"/>
          </p:cNvSpPr>
          <p:nvPr>
            <p:ph type="title"/>
          </p:nvPr>
        </p:nvSpPr>
        <p:spPr>
          <a:xfrm>
            <a:off x="305925" y="170126"/>
            <a:ext cx="8229600" cy="59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What is Data Science</a:t>
            </a:r>
            <a:endParaRPr/>
          </a:p>
        </p:txBody>
      </p:sp>
      <p:pic>
        <p:nvPicPr>
          <p:cNvPr id="100" name="Google Shape;100;p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54200" y="930301"/>
            <a:ext cx="6572250" cy="3990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3"/>
          <p:cNvSpPr txBox="1">
            <a:spLocks noGrp="1"/>
          </p:cNvSpPr>
          <p:nvPr>
            <p:ph type="title"/>
          </p:nvPr>
        </p:nvSpPr>
        <p:spPr>
          <a:xfrm>
            <a:off x="305925" y="170126"/>
            <a:ext cx="8229600" cy="59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Models</a:t>
            </a:r>
            <a:endParaRPr/>
          </a:p>
        </p:txBody>
      </p:sp>
      <p:pic>
        <p:nvPicPr>
          <p:cNvPr id="106" name="Google Shape;10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91425" y="1005776"/>
            <a:ext cx="6038850" cy="3295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4"/>
          <p:cNvSpPr txBox="1">
            <a:spLocks noGrp="1"/>
          </p:cNvSpPr>
          <p:nvPr>
            <p:ph type="title"/>
          </p:nvPr>
        </p:nvSpPr>
        <p:spPr>
          <a:xfrm>
            <a:off x="305925" y="170126"/>
            <a:ext cx="8229600" cy="59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13" name="Google Shape;11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92450" y="1221451"/>
            <a:ext cx="6543675" cy="3448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5"/>
          <p:cNvSpPr txBox="1">
            <a:spLocks noGrp="1"/>
          </p:cNvSpPr>
          <p:nvPr>
            <p:ph type="title"/>
          </p:nvPr>
        </p:nvSpPr>
        <p:spPr>
          <a:xfrm>
            <a:off x="305925" y="170126"/>
            <a:ext cx="8229600" cy="59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Types of Data Science</a:t>
            </a:r>
            <a:endParaRPr/>
          </a:p>
        </p:txBody>
      </p:sp>
      <p:pic>
        <p:nvPicPr>
          <p:cNvPr id="119" name="Google Shape;11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27750" y="930326"/>
            <a:ext cx="7477125" cy="4010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4" name="Google Shape;124;p16"/>
          <p:cNvGraphicFramePr/>
          <p:nvPr/>
        </p:nvGraphicFramePr>
        <p:xfrm>
          <a:off x="433750" y="75250"/>
          <a:ext cx="7749500" cy="4982325"/>
        </p:xfrm>
        <a:graphic>
          <a:graphicData uri="http://schemas.openxmlformats.org/drawingml/2006/table">
            <a:tbl>
              <a:tblPr>
                <a:noFill/>
                <a:tableStyleId>{22F6A13C-0AB7-4BF9-9520-AC1E40DB72A4}</a:tableStyleId>
              </a:tblPr>
              <a:tblGrid>
                <a:gridCol w="1518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9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8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52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9650">
                <a:tc>
                  <a:txBody>
                    <a:bodyPr/>
                    <a:lstStyle/>
                    <a:p>
                      <a:pPr marL="6350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Tasks</a:t>
                      </a:r>
                      <a:endParaRPr sz="1000"/>
                    </a:p>
                  </a:txBody>
                  <a:tcPr marL="68575" marR="68575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350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Description</a:t>
                      </a:r>
                      <a:endParaRPr sz="1000"/>
                    </a:p>
                  </a:txBody>
                  <a:tcPr marL="68575" marR="68575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350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Algorithms</a:t>
                      </a:r>
                      <a:endParaRPr sz="1000"/>
                    </a:p>
                  </a:txBody>
                  <a:tcPr marL="68575" marR="68575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350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Examples</a:t>
                      </a:r>
                      <a:endParaRPr sz="1000"/>
                    </a:p>
                  </a:txBody>
                  <a:tcPr marL="68575" marR="68575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7500">
                <a:tc>
                  <a:txBody>
                    <a:bodyPr/>
                    <a:lstStyle/>
                    <a:p>
                      <a:pPr marL="6350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Classification</a:t>
                      </a:r>
                      <a:endParaRPr sz="1000"/>
                    </a:p>
                  </a:txBody>
                  <a:tcPr marL="68575" marR="68575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6350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Predict if a data point belongs to one of predefined classes. The prediction will be based on learning from known data set.</a:t>
                      </a:r>
                      <a:endParaRPr sz="1000"/>
                    </a:p>
                  </a:txBody>
                  <a:tcPr marL="68575" marR="68575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6350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Decision Trees, Neural networks, Bayesian models, Induction rules, K nearest neighbors</a:t>
                      </a:r>
                      <a:endParaRPr sz="1000"/>
                    </a:p>
                  </a:txBody>
                  <a:tcPr marL="68575" marR="68575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6350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Assigning voters into known buckets by political parties eg: soccer moms. Bucketing new customers into one of known customer groups.</a:t>
                      </a:r>
                      <a:endParaRPr sz="1000"/>
                    </a:p>
                  </a:txBody>
                  <a:tcPr marL="68575" marR="68575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5825">
                <a:tc>
                  <a:txBody>
                    <a:bodyPr/>
                    <a:lstStyle/>
                    <a:p>
                      <a:pPr marL="6350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Regression</a:t>
                      </a:r>
                      <a:endParaRPr sz="1000"/>
                    </a:p>
                  </a:txBody>
                  <a:tcPr marL="68575" marR="68575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6350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Predict the numeric target label of a data point. The prediction will be based on learning from known data set.</a:t>
                      </a:r>
                      <a:endParaRPr sz="1000"/>
                    </a:p>
                  </a:txBody>
                  <a:tcPr marL="68575" marR="68575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6350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Linear regression, Logistic regression</a:t>
                      </a:r>
                      <a:endParaRPr sz="1000"/>
                    </a:p>
                  </a:txBody>
                  <a:tcPr marL="68575" marR="68575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6350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Predicting unemployment rate for next year. Estimating insurance premium. </a:t>
                      </a:r>
                      <a:endParaRPr sz="1000"/>
                    </a:p>
                  </a:txBody>
                  <a:tcPr marL="68575" marR="68575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5625">
                <a:tc>
                  <a:txBody>
                    <a:bodyPr/>
                    <a:lstStyle/>
                    <a:p>
                      <a:pPr marL="6350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Anomaly detection</a:t>
                      </a:r>
                      <a:endParaRPr sz="1000"/>
                    </a:p>
                  </a:txBody>
                  <a:tcPr marL="68575" marR="68575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6350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Predict if a data point is an outlier compared to other data points in the data set.</a:t>
                      </a:r>
                      <a:endParaRPr sz="1000"/>
                    </a:p>
                  </a:txBody>
                  <a:tcPr marL="68575" marR="68575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6350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Distance based, Density based, LOF</a:t>
                      </a:r>
                      <a:endParaRPr sz="1000"/>
                    </a:p>
                  </a:txBody>
                  <a:tcPr marL="68575" marR="68575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6350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Fraud transaction detection in credit cards. Network intrusion detection.</a:t>
                      </a:r>
                      <a:endParaRPr sz="1000"/>
                    </a:p>
                  </a:txBody>
                  <a:tcPr marL="68575" marR="68575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2250">
                <a:tc>
                  <a:txBody>
                    <a:bodyPr/>
                    <a:lstStyle/>
                    <a:p>
                      <a:pPr marL="6350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Time series</a:t>
                      </a:r>
                      <a:endParaRPr sz="1000"/>
                    </a:p>
                  </a:txBody>
                  <a:tcPr marL="68575" marR="68575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6350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Predict if the value of the target variable for future time frame based on history values.</a:t>
                      </a:r>
                      <a:endParaRPr sz="1000"/>
                    </a:p>
                  </a:txBody>
                  <a:tcPr marL="68575" marR="68575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6350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Exponential smoothing, ARIMA, regression</a:t>
                      </a:r>
                      <a:endParaRPr sz="1000"/>
                    </a:p>
                  </a:txBody>
                  <a:tcPr marL="68575" marR="68575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6350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Sales forecasting, production forecasting, virtually any growth phenomenon that needs to be extrapolated</a:t>
                      </a:r>
                      <a:endParaRPr sz="1000"/>
                    </a:p>
                  </a:txBody>
                  <a:tcPr marL="68575" marR="68575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2000">
                <a:tc>
                  <a:txBody>
                    <a:bodyPr/>
                    <a:lstStyle/>
                    <a:p>
                      <a:pPr marL="6350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Clustering</a:t>
                      </a:r>
                      <a:endParaRPr sz="1000"/>
                    </a:p>
                  </a:txBody>
                  <a:tcPr marL="68575" marR="68575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6350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Identify natural clusters within the data set based on inherit properties within the data set.</a:t>
                      </a:r>
                      <a:endParaRPr sz="1000"/>
                    </a:p>
                  </a:txBody>
                  <a:tcPr marL="68575" marR="68575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6350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K means, density based clustering - DBSCAN</a:t>
                      </a:r>
                      <a:endParaRPr sz="1000"/>
                    </a:p>
                  </a:txBody>
                  <a:tcPr marL="68575" marR="68575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6350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Finding customer segments in a company based on transaction, web and customer call data.</a:t>
                      </a:r>
                      <a:endParaRPr sz="1000"/>
                    </a:p>
                  </a:txBody>
                  <a:tcPr marL="68575" marR="68575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9475">
                <a:tc>
                  <a:txBody>
                    <a:bodyPr/>
                    <a:lstStyle/>
                    <a:p>
                      <a:pPr marL="6350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Association analysis</a:t>
                      </a:r>
                      <a:endParaRPr sz="1000"/>
                    </a:p>
                  </a:txBody>
                  <a:tcPr marL="68575" marR="68575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6350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Identify relationships within an itemset based on transaction data.</a:t>
                      </a:r>
                      <a:endParaRPr sz="1000"/>
                    </a:p>
                  </a:txBody>
                  <a:tcPr marL="68575" marR="68575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6350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FP Growth, Apriori</a:t>
                      </a:r>
                      <a:endParaRPr sz="1000"/>
                    </a:p>
                  </a:txBody>
                  <a:tcPr marL="68575" marR="68575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6350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Find cross selling opportunities for a retailor based on transaction purchase history.</a:t>
                      </a:r>
                      <a:endParaRPr sz="1000"/>
                    </a:p>
                  </a:txBody>
                  <a:tcPr marL="68575" marR="68575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7"/>
          <p:cNvSpPr txBox="1">
            <a:spLocks noGrp="1"/>
          </p:cNvSpPr>
          <p:nvPr>
            <p:ph type="title"/>
          </p:nvPr>
        </p:nvSpPr>
        <p:spPr>
          <a:xfrm>
            <a:off x="185075" y="231301"/>
            <a:ext cx="8229600" cy="59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Course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outline</a:t>
            </a:r>
            <a:endParaRPr/>
          </a:p>
        </p:txBody>
      </p:sp>
      <p:sp>
        <p:nvSpPr>
          <p:cNvPr id="131" name="Google Shape;131;p17"/>
          <p:cNvSpPr/>
          <p:nvPr/>
        </p:nvSpPr>
        <p:spPr>
          <a:xfrm>
            <a:off x="786025" y="2391275"/>
            <a:ext cx="1770900" cy="1094100"/>
          </a:xfrm>
          <a:prstGeom prst="roundRect">
            <a:avLst>
              <a:gd name="adj" fmla="val 6187"/>
            </a:avLst>
          </a:prstGeom>
          <a:solidFill>
            <a:srgbClr val="FCE5CD"/>
          </a:solidFill>
          <a:ln w="9525" cap="flat" cmpd="sng">
            <a:solidFill>
              <a:srgbClr val="CCCCC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rgbClr val="231F20"/>
                </a:solidFill>
              </a:rPr>
              <a:t>Data Science Process</a:t>
            </a:r>
            <a:endParaRPr sz="1200" b="1">
              <a:solidFill>
                <a:srgbClr val="231F20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rgbClr val="231F20"/>
                </a:solidFill>
              </a:rPr>
              <a:t>Data Exploration</a:t>
            </a:r>
            <a:endParaRPr sz="1200" b="1">
              <a:solidFill>
                <a:srgbClr val="231F20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500"/>
              </a:spcBef>
              <a:spcAft>
                <a:spcPts val="5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 b="1">
                <a:solidFill>
                  <a:srgbClr val="231F20"/>
                </a:solidFill>
              </a:rPr>
              <a:t>Model Evaluation</a:t>
            </a:r>
            <a:endParaRPr sz="1200" b="1">
              <a:solidFill>
                <a:srgbClr val="231F20"/>
              </a:solidFill>
            </a:endParaRPr>
          </a:p>
        </p:txBody>
      </p:sp>
      <p:sp>
        <p:nvSpPr>
          <p:cNvPr id="132" name="Google Shape;132;p17"/>
          <p:cNvSpPr/>
          <p:nvPr/>
        </p:nvSpPr>
        <p:spPr>
          <a:xfrm>
            <a:off x="2842475" y="685800"/>
            <a:ext cx="2914800" cy="4455300"/>
          </a:xfrm>
          <a:prstGeom prst="roundRect">
            <a:avLst>
              <a:gd name="adj" fmla="val 6187"/>
            </a:avLst>
          </a:prstGeom>
          <a:solidFill>
            <a:srgbClr val="CFE2F3"/>
          </a:solidFill>
          <a:ln w="9525" cap="flat" cmpd="sng">
            <a:solidFill>
              <a:srgbClr val="CCCCC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rgbClr val="231F20"/>
                </a:solidFill>
              </a:rPr>
              <a:t>Classification</a:t>
            </a:r>
            <a:endParaRPr sz="1200" b="1">
              <a:solidFill>
                <a:srgbClr val="231F20"/>
              </a:solidFill>
            </a:endParaRPr>
          </a:p>
          <a:p>
            <a:pPr marL="0" lvl="0" indent="0" algn="just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231F20"/>
                </a:solidFill>
              </a:rPr>
              <a:t>Decision Trees</a:t>
            </a:r>
            <a:endParaRPr sz="1000">
              <a:solidFill>
                <a:srgbClr val="231F20"/>
              </a:solidFill>
            </a:endParaRPr>
          </a:p>
          <a:p>
            <a:pPr marL="0" lvl="0" indent="0" algn="just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231F20"/>
                </a:solidFill>
              </a:rPr>
              <a:t>Rule Induction</a:t>
            </a:r>
            <a:endParaRPr sz="1000">
              <a:solidFill>
                <a:srgbClr val="231F20"/>
              </a:solidFill>
            </a:endParaRPr>
          </a:p>
          <a:p>
            <a:pPr marL="0" lvl="0" indent="0" algn="just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231F20"/>
                </a:solidFill>
              </a:rPr>
              <a:t>k-Nearest Neighbors</a:t>
            </a:r>
            <a:endParaRPr sz="1000">
              <a:solidFill>
                <a:srgbClr val="231F20"/>
              </a:solidFill>
            </a:endParaRPr>
          </a:p>
          <a:p>
            <a:pPr marL="0" lvl="0" indent="0" algn="just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231F20"/>
                </a:solidFill>
              </a:rPr>
              <a:t>Naïve Bayesian </a:t>
            </a:r>
            <a:endParaRPr sz="1000">
              <a:solidFill>
                <a:srgbClr val="231F20"/>
              </a:solidFill>
            </a:endParaRPr>
          </a:p>
          <a:p>
            <a:pPr marL="0" lvl="0" indent="0" algn="just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231F20"/>
                </a:solidFill>
              </a:rPr>
              <a:t>Artificial Neural Networks </a:t>
            </a:r>
            <a:endParaRPr sz="1000">
              <a:solidFill>
                <a:srgbClr val="231F20"/>
              </a:solidFill>
            </a:endParaRPr>
          </a:p>
          <a:p>
            <a:pPr marL="0" lvl="0" indent="0" algn="just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231F20"/>
                </a:solidFill>
              </a:rPr>
              <a:t>Support Vector Machines </a:t>
            </a:r>
            <a:endParaRPr sz="1000">
              <a:solidFill>
                <a:srgbClr val="231F20"/>
              </a:solidFill>
            </a:endParaRPr>
          </a:p>
          <a:p>
            <a:pPr marL="0" lvl="0" indent="0" algn="just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231F20"/>
                </a:solidFill>
              </a:rPr>
              <a:t>Ensemble Learners </a:t>
            </a:r>
            <a:endParaRPr sz="1000">
              <a:solidFill>
                <a:srgbClr val="231F20"/>
              </a:solidFill>
            </a:endParaRPr>
          </a:p>
          <a:p>
            <a:pPr marL="0" lvl="0" indent="0" algn="just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rgbClr val="231F20"/>
                </a:solidFill>
              </a:rPr>
              <a:t>Regression</a:t>
            </a:r>
            <a:endParaRPr sz="1200" b="1">
              <a:solidFill>
                <a:srgbClr val="231F20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231F20"/>
                </a:solidFill>
              </a:rPr>
              <a:t>Linear Regression</a:t>
            </a:r>
            <a:endParaRPr sz="1000">
              <a:solidFill>
                <a:srgbClr val="231F20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231F20"/>
                </a:solidFill>
              </a:rPr>
              <a:t>Logistic Regression </a:t>
            </a:r>
            <a:endParaRPr sz="1000">
              <a:solidFill>
                <a:srgbClr val="231F20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rgbClr val="231F20"/>
                </a:solidFill>
              </a:rPr>
              <a:t>Association Analysis</a:t>
            </a:r>
            <a:endParaRPr sz="1200" b="1">
              <a:solidFill>
                <a:srgbClr val="231F20"/>
              </a:solidFill>
            </a:endParaRPr>
          </a:p>
          <a:p>
            <a:pPr marL="0" lvl="0" indent="0" algn="just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231F20"/>
                </a:solidFill>
              </a:rPr>
              <a:t>Apriori </a:t>
            </a:r>
            <a:endParaRPr sz="1000">
              <a:solidFill>
                <a:srgbClr val="231F20"/>
              </a:solidFill>
            </a:endParaRPr>
          </a:p>
          <a:p>
            <a:pPr marL="0" lvl="0" indent="0" algn="just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231F20"/>
                </a:solidFill>
              </a:rPr>
              <a:t>FP-Growth</a:t>
            </a:r>
            <a:endParaRPr sz="1000">
              <a:solidFill>
                <a:srgbClr val="231F20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rgbClr val="231F20"/>
                </a:solidFill>
              </a:rPr>
              <a:t>Clustering</a:t>
            </a:r>
            <a:endParaRPr sz="1200" b="1">
              <a:solidFill>
                <a:srgbClr val="231F20"/>
              </a:solidFill>
            </a:endParaRPr>
          </a:p>
          <a:p>
            <a:pPr marL="0" lvl="0" indent="0" algn="just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231F20"/>
                </a:solidFill>
              </a:rPr>
              <a:t>k-Means </a:t>
            </a:r>
            <a:endParaRPr sz="1000">
              <a:solidFill>
                <a:srgbClr val="231F20"/>
              </a:solidFill>
            </a:endParaRPr>
          </a:p>
          <a:p>
            <a:pPr marL="0" lvl="0" indent="0" algn="just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231F20"/>
                </a:solidFill>
              </a:rPr>
              <a:t>DBSCAN</a:t>
            </a:r>
            <a:endParaRPr sz="1000">
              <a:solidFill>
                <a:srgbClr val="231F20"/>
              </a:solidFill>
            </a:endParaRPr>
          </a:p>
          <a:p>
            <a:pPr marL="0" lvl="0" indent="0" algn="just" rtl="0">
              <a:lnSpc>
                <a:spcPct val="115000"/>
              </a:lnSpc>
              <a:spcBef>
                <a:spcPts val="500"/>
              </a:spcBef>
              <a:spcAft>
                <a:spcPts val="500"/>
              </a:spcAft>
              <a:buNone/>
            </a:pPr>
            <a:r>
              <a:rPr lang="en-US" sz="1000">
                <a:solidFill>
                  <a:srgbClr val="231F20"/>
                </a:solidFill>
              </a:rPr>
              <a:t>Self-Organizing Maps </a:t>
            </a:r>
            <a:endParaRPr sz="1200" b="1">
              <a:solidFill>
                <a:srgbClr val="231F20"/>
              </a:solidFill>
            </a:endParaRPr>
          </a:p>
        </p:txBody>
      </p:sp>
      <p:sp>
        <p:nvSpPr>
          <p:cNvPr id="133" name="Google Shape;133;p17"/>
          <p:cNvSpPr/>
          <p:nvPr/>
        </p:nvSpPr>
        <p:spPr>
          <a:xfrm>
            <a:off x="6042825" y="2391275"/>
            <a:ext cx="2492700" cy="1376100"/>
          </a:xfrm>
          <a:prstGeom prst="roundRect">
            <a:avLst>
              <a:gd name="adj" fmla="val 6187"/>
            </a:avLst>
          </a:prstGeom>
          <a:solidFill>
            <a:srgbClr val="D9EAD3"/>
          </a:solidFill>
          <a:ln w="9525" cap="flat" cmpd="sng">
            <a:solidFill>
              <a:srgbClr val="CCCCC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rgbClr val="231F20"/>
                </a:solidFill>
              </a:rPr>
              <a:t>Text Mining </a:t>
            </a:r>
            <a:endParaRPr sz="1200" b="1">
              <a:solidFill>
                <a:srgbClr val="231F20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rgbClr val="231F20"/>
                </a:solidFill>
              </a:rPr>
              <a:t>Time Series Forecasting </a:t>
            </a:r>
            <a:endParaRPr sz="1200" b="1">
              <a:solidFill>
                <a:srgbClr val="231F20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rgbClr val="231F20"/>
                </a:solidFill>
              </a:rPr>
              <a:t>Anomaly Detection </a:t>
            </a:r>
            <a:endParaRPr sz="1200" b="1">
              <a:solidFill>
                <a:srgbClr val="231F20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500"/>
              </a:spcBef>
              <a:spcAft>
                <a:spcPts val="500"/>
              </a:spcAft>
              <a:buNone/>
            </a:pPr>
            <a:r>
              <a:rPr lang="en-US" sz="1200" b="1">
                <a:solidFill>
                  <a:srgbClr val="231F20"/>
                </a:solidFill>
              </a:rPr>
              <a:t>Feature Selection</a:t>
            </a:r>
            <a:endParaRPr sz="1200" b="1">
              <a:solidFill>
                <a:srgbClr val="231F20"/>
              </a:solidFill>
            </a:endParaRPr>
          </a:p>
        </p:txBody>
      </p:sp>
      <p:sp>
        <p:nvSpPr>
          <p:cNvPr id="134" name="Google Shape;134;p17"/>
          <p:cNvSpPr txBox="1"/>
          <p:nvPr/>
        </p:nvSpPr>
        <p:spPr>
          <a:xfrm>
            <a:off x="786025" y="1985200"/>
            <a:ext cx="1770900" cy="34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200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rPr lang="en-US" b="1">
                <a:solidFill>
                  <a:srgbClr val="B7B7B7"/>
                </a:solidFill>
              </a:rPr>
              <a:t>Process Basics</a:t>
            </a:r>
            <a:endParaRPr b="1">
              <a:solidFill>
                <a:srgbClr val="B7B7B7"/>
              </a:solidFill>
            </a:endParaRPr>
          </a:p>
        </p:txBody>
      </p:sp>
      <p:sp>
        <p:nvSpPr>
          <p:cNvPr id="135" name="Google Shape;135;p17"/>
          <p:cNvSpPr txBox="1"/>
          <p:nvPr/>
        </p:nvSpPr>
        <p:spPr>
          <a:xfrm>
            <a:off x="2968750" y="344075"/>
            <a:ext cx="1770900" cy="2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200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rPr lang="en-US" b="1">
                <a:solidFill>
                  <a:srgbClr val="B7B7B7"/>
                </a:solidFill>
              </a:rPr>
              <a:t>Core Algorithms</a:t>
            </a:r>
            <a:endParaRPr b="1">
              <a:solidFill>
                <a:srgbClr val="B7B7B7"/>
              </a:solidFill>
            </a:endParaRPr>
          </a:p>
        </p:txBody>
      </p:sp>
      <p:sp>
        <p:nvSpPr>
          <p:cNvPr id="136" name="Google Shape;136;p17"/>
          <p:cNvSpPr txBox="1"/>
          <p:nvPr/>
        </p:nvSpPr>
        <p:spPr>
          <a:xfrm>
            <a:off x="6042825" y="1917725"/>
            <a:ext cx="2380200" cy="34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200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rPr lang="en-US" b="1">
                <a:solidFill>
                  <a:srgbClr val="B7B7B7"/>
                </a:solidFill>
              </a:rPr>
              <a:t>Common Applications</a:t>
            </a:r>
            <a:endParaRPr b="1">
              <a:solidFill>
                <a:srgbClr val="B7B7B7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esson Plan">
  <a:themeElements>
    <a:clrScheme name="Custom 501">
      <a:dk1>
        <a:srgbClr val="000000"/>
      </a:dk1>
      <a:lt1>
        <a:srgbClr val="EFEDE2"/>
      </a:lt1>
      <a:dk2>
        <a:srgbClr val="1F497D"/>
      </a:dk2>
      <a:lt2>
        <a:srgbClr val="FDFFFF"/>
      </a:lt2>
      <a:accent1>
        <a:srgbClr val="4F81BD"/>
      </a:accent1>
      <a:accent2>
        <a:srgbClr val="AB0101"/>
      </a:accent2>
      <a:accent3>
        <a:srgbClr val="86B060"/>
      </a:accent3>
      <a:accent4>
        <a:srgbClr val="7760A0"/>
      </a:accent4>
      <a:accent5>
        <a:srgbClr val="739395"/>
      </a:accent5>
      <a:accent6>
        <a:srgbClr val="968B52"/>
      </a:accent6>
      <a:hlink>
        <a:srgbClr val="336699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327</Words>
  <Application>Microsoft Office PowerPoint</Application>
  <PresentationFormat>On-screen Show (16:9)</PresentationFormat>
  <Paragraphs>78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Lesson Plan</vt:lpstr>
      <vt:lpstr>Data Science: Concepts and Practice</vt:lpstr>
      <vt:lpstr>Introduction</vt:lpstr>
      <vt:lpstr>What is Data Science</vt:lpstr>
      <vt:lpstr>Models</vt:lpstr>
      <vt:lpstr>PowerPoint Presentation</vt:lpstr>
      <vt:lpstr>Types of Data Science</vt:lpstr>
      <vt:lpstr>PowerPoint Presentation</vt:lpstr>
      <vt:lpstr>Course  outline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Science: Concepts and Practice</dc:title>
  <cp:lastModifiedBy>mokesh m</cp:lastModifiedBy>
  <cp:revision>1</cp:revision>
  <dcterms:modified xsi:type="dcterms:W3CDTF">2024-01-10T10:18:45Z</dcterms:modified>
</cp:coreProperties>
</file>